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png" ContentType="image/png"/>
  <Default Extension="rels" ContentType="application/vnd.openxmlformats-package.relationships+xml"/>
  <Override PartName="/ppt/slides/slide31.xml" ContentType="application/vnd.openxmlformats-officedocument.presentationml.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5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23.xml" ContentType="application/vnd.openxmlformats-officedocument.presentationml.slide+xml"/>
  <Override PartName="/docprops/core.xml" ContentType="application/vnd.openxmlformats-package.core-properties+xml"/>
  <Override PartName="/ppt/slides/slide4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26.xml" ContentType="application/vnd.openxmlformats-officedocument.presentationml.slide+xml"/>
  <Override PartName="/ppt/slides/slide7.xml" ContentType="application/vnd.openxmlformats-officedocument.presentationml.slide+xml"/>
  <Override PartName="/ppt/slides/slide27.xml" ContentType="application/vnd.openxmlformats-officedocument.presentationml.slide+xml"/>
  <Override PartName="/ppt/slides/slide8.xml" ContentType="application/vnd.openxmlformats-officedocument.presentationml.slide+xml"/>
  <Override PartName="/ppt/slides/slide28.xml" ContentType="application/vnd.openxmlformats-officedocument.presentationml.slide+xml"/>
  <Override PartName="/ppt/slides/slide9.xml" ContentType="application/vnd.openxmlformats-officedocument.presentationml.slide+xml"/>
  <Override PartName="/ppt/slides/slide2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blestyles.xml" ContentType="application/vnd.openxmlformats-officedocument.presentationml.tableStyles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1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20.xml" ContentType="application/vnd.openxmlformats-officedocument.presentationml.slide+xml"/>
  <Override PartName="/ppt/slides/slide30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notesslides/notesslide14.xml" ContentType="application/vnd.openxmlformats-officedocument.presentationml.notesSlide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app.xml" ContentType="application/vnd.openxmlformats-officedocument.extended-properties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1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EECC"/>
    <a:srgbClr val="0099FF"/>
    <a:srgbClr val="CC00FF"/>
    <a:srgbClr val="00CC00"/>
    <a:srgbClr val="008080"/>
    <a:srgbClr val="FF3399"/>
    <a:srgbClr val="9900CC"/>
    <a:srgbClr val="009999"/>
    <a:srgbClr val="A50021"/>
    <a:srgbClr val="BE2A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" Type="http://schemas.openxmlformats.org/officeDocument/2006/relationships/slide" Target="slides/slide1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tableStyles" Target="tableStyles.xml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37" Type="http://schemas.openxmlformats.org/officeDocument/2006/relationships/theme" Target="theme/them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  <a:p>
            <a:endParaRPr lang="en-US"/>
          </a:p>
        </p:txBody>
      </p:sp>
      <p:sp>
        <p:nvSpPr>
          <p:cNvPr id="3" name="Date Placeholder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/>
          <a:p>
            <a:r>
              <a:rPr lang="en-US" smtClean="0"/>
              <a:t>*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  <a:p>
            <a:endParaRPr lang="en-US"/>
          </a:p>
        </p:txBody>
      </p:sp>
      <p:sp>
        <p:nvSpPr>
          <p:cNvPr id="5" name="Notes Placeholder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  <a:p>
            <a:endParaRPr 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/>
          <a:p>
            <a:r>
              <a:rPr lang="en-US" smtClean="0"/>
              <a:t>#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slide" Target="../slides/slide30.xml"/><Relationship Id="rId2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31.xml"/><Relationship Id="rId2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09571F1A-79C9-4BCF-AD7D-107EC381F9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CB50A024-5806-4B44-9C4A-304C5030BF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7B09D634-E7D4-492D-ACE8-AE3D3A75CA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9D12349D-D337-4605-8C30-BB5CCEDA3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2E9933BF-F4CF-4C31-BA0B-2C3C3B0D2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F9DE6E94-1B43-4B44-83A6-6CFABD43FF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FFAD3513-6504-4548-873A-395ED544E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3A14B14D-1D3C-46A0-BB64-C8475AF67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0F59B5CF-D8D9-41E3-9EA0-10C64B3B7A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39A7C9B1-055F-4F5E-BEAB-2E7E3CC2E6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23E904F9-A941-45F0-84B1-3F64A582EE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8CB4FA24-BE09-4746-9D44-4E4A18540F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5E60737E-1E1E-476A-9B95-C59C2AB3DF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43157208-6EB0-4783-8A3E-1441A1F75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C543729E-B6D0-474A-B743-A0273762E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03977666-8053-4ACD-8718-DA1B56ED29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3DB71582-8DB5-4CA3-B342-8C3D87467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04D78964-1163-4DC0-A78A-6C0C297475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8001C1BF-0B45-48B2-9F73-4912E10D0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79417C9-5668-4607-AA87-8606A96817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0B17EA9E-53FD-431B-BC85-4E9240934C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EBD72846-63FB-4A58-BDC9-54FF327341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E53E5269-A646-48B6-A53B-DCDB1EA5FF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3D140BDA-3693-4559-9BEB-06382AF2A6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D22AE88-35A9-49B0-B855-5DED22EEEF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538E9D4D-C3FC-465E-A69A-4F2FBA6AA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8E7E695-DF7D-43D4-99DE-C80DA56BF6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1695B1B1-5F20-48F5-9608-EC484B4EEC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867FD971-252B-4270-85E7-BDA0D5A4AD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52CE7087-C082-47FB-A3E9-195EC4EF6D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17ABA636-760A-4DFD-A099-D6F1E36056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 l="0" t="0" r="0" b="0"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/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/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/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 noEditPoints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 noEditPoints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 noEditPoints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B16B9637-8C8C-4AA8-8BA5-7D85C6065CC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21" name="Footer Placeholder 20"/>
          <p:cNvSpPr>
            <a:spLocks noGrp="1" noEditPoints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 noEditPoints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16B9637-8C8C-4AA8-8BA5-7D85C6065CC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 noEditPoints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16B9637-8C8C-4AA8-8BA5-7D85C6065CC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16B9637-8C8C-4AA8-8BA5-7D85C6065CC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8" name="Footer Placeholder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 l="0" t="0" r="0" b="0"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/>
        </p:txBody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/>
        </p:txBody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/>
        </p:txBody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16B9637-8C8C-4AA8-8BA5-7D85C6065CC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 noEditPoints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 noEditPoints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16B9637-8C8C-4AA8-8BA5-7D85C6065CC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 noEditPoints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 noEditPoints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 noEditPoints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16B9637-8C8C-4AA8-8BA5-7D85C6065CC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8" name="Footer Placeholder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16B9637-8C8C-4AA8-8BA5-7D85C6065CC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4" name="Footer Placeholder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16B9637-8C8C-4AA8-8BA5-7D85C6065CC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3" name="Footer Placeholder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 noEditPoints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16B9637-8C8C-4AA8-8BA5-7D85C6065CC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9" name="Footer Placeholder 8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>
            <a:lvl1pPr algn="r"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 noEditPoints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 noEditPoints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 noEditPoints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B16B9637-8C8C-4AA8-8BA5-7D85C6065CC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/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/>
        </p:txBody>
      </p:sp>
      <p:sp>
        <p:nvSpPr>
          <p:cNvPr id="2" name="Title Placeholder 1"/>
          <p:cNvSpPr>
            <a:spLocks noGrp="1" noEditPoints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16B9637-8C8C-4AA8-8BA5-7D85C6065CC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BB01C87-F0F8-44ED-82DE-16B41E0496E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ctrTitle"/>
          </p:nvPr>
        </p:nvSpPr>
        <p:spPr/>
        <p:txBody>
          <a:bodyPr/>
          <a:lstStyle/>
          <a:p>
            <a:r>
              <a:rPr lang="en-ID" sz="36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ETIKA DALAM PENERAPAN PSIKOLOGI</a:t>
            </a:r>
            <a:endParaRPr lang="en-US" sz="36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3" name="Subtitle 2"/>
          <p:cNvSpPr>
            <a:spLocks noGrp="1" noEditPoint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Majelis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Indonesia HIMPSI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horzBrick">
          <a:fgClr>
            <a:schemeClr val="accent1"/>
          </a:fgClr>
          <a:bgClr>
            <a:schemeClr val="bg1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1066800" y="642594"/>
            <a:ext cx="10058400" cy="799840"/>
          </a:xfrm>
        </p:spPr>
        <p:txBody>
          <a:bodyPr/>
          <a:lstStyle/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Penjelasan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Tentang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1066800" y="3900052"/>
            <a:ext cx="2057400" cy="22193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108361" y="4404575"/>
            <a:ext cx="6053070" cy="1714802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lumOff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lumOff val="50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314423" y="4507606"/>
            <a:ext cx="54091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konteks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budaya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(Indonesia) : Scientific knowledge (facts and data)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vs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tacit knowledge;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pendekatan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: Cartesian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vs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mon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Cartesian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Indijinesasi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(Indonesia)  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Nilai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nilai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Pancasila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7791719" y="5512158"/>
            <a:ext cx="309092" cy="128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361386" y="1712890"/>
            <a:ext cx="56151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Nomothetik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vs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ideographik</a:t>
            </a:r>
            <a:endParaRPr lang="en-ID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pPr marL="342900" indent="-342900">
              <a:buAutoNum type="arabicPeriod"/>
            </a:pP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Normatif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vs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biografis</a:t>
            </a:r>
            <a:endParaRPr lang="en-ID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pPr marL="342900" indent="-342900">
              <a:buAutoNum type="arabicPeriod"/>
            </a:pP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Verstehen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vs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erklaren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  <a:endParaRPr lang="en-US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Check">
          <a:fgClr>
            <a:schemeClr val="accent1"/>
          </a:fgClr>
          <a:bgClr>
            <a:schemeClr val="bg1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1066800" y="642594"/>
            <a:ext cx="10058400" cy="1018781"/>
          </a:xfrm>
        </p:spPr>
        <p:txBody>
          <a:bodyPr>
            <a:normAutofit fontScale="90000"/>
          </a:bodyPr>
          <a:lstStyle/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Penelitian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di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Bidang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: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sebagai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subjek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/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partisipan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penelitian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3206838" y="2472744"/>
            <a:ext cx="7918361" cy="360093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Adanya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hubungan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antara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peneliti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dan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subjek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partisipan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Kedua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-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duanya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adalah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sesama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</a:t>
            </a:r>
          </a:p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Adanya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pertimbangan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: 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</a:p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subjektivitas</a:t>
            </a:r>
            <a:endParaRPr lang="en-ID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peneliti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adalah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memberikan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perlakuan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disengaja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baik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langsung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maupun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tidak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langsung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kepada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salah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satu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/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beberapa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faktor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intrapsikis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subjek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/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partisipan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penelitian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 </a:t>
            </a:r>
            <a:endParaRPr lang="en-US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561841" y="4333284"/>
            <a:ext cx="2362200" cy="19335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Confetti">
          <a:fgClr>
            <a:schemeClr val="accent1"/>
          </a:fgClr>
          <a:bgClr>
            <a:schemeClr val="bg1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Efek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dari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ilmuan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/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meneliti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4" name="AutoShape 2" descr="Image result for siluet orang berfiki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anchor="t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4331459" y="2756079"/>
            <a:ext cx="2266950" cy="201930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V="1">
            <a:off x="6387921" y="2240924"/>
            <a:ext cx="148107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387921" y="2240924"/>
            <a:ext cx="0" cy="476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8049296" y="2014194"/>
            <a:ext cx="3256208" cy="1124357"/>
          </a:xfrm>
          <a:prstGeom prst="roundRect">
            <a:avLst/>
          </a:prstGeom>
          <a:gradFill flip="none" rotWithShape="1">
            <a:gsLst>
              <a:gs pos="0">
                <a:srgbClr val="FF6600">
                  <a:tint val="66000"/>
                  <a:satMod val="160000"/>
                </a:srgbClr>
              </a:gs>
              <a:gs pos="50000">
                <a:srgbClr val="FF6600">
                  <a:tint val="44500"/>
                  <a:satMod val="160000"/>
                </a:srgbClr>
              </a:gs>
              <a:gs pos="100000">
                <a:srgbClr val="FF66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229600" y="2240924"/>
            <a:ext cx="24083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Membuat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kekeliruan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(error)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terhadap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klien</a:t>
            </a:r>
            <a:endParaRPr lang="en-US" sz="20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049296" y="4868214"/>
            <a:ext cx="3256208" cy="128788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8383073" y="4955772"/>
            <a:ext cx="25886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Membuat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kekeliruan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alat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&amp;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pengukuran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hasil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interpretasi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perilaku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6284890" y="4775379"/>
            <a:ext cx="0" cy="9685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272011" y="5756856"/>
            <a:ext cx="1596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639516" y="1965223"/>
            <a:ext cx="2861256" cy="1120462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864830" y="2063789"/>
            <a:ext cx="22409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Adanya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pengaruh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bias,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prasangka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proyeksi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500772" y="2240924"/>
            <a:ext cx="102823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546242" y="2240924"/>
            <a:ext cx="12879" cy="5151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864830" y="4636394"/>
            <a:ext cx="3024590" cy="1403798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75000"/>
                  <a:tint val="66000"/>
                  <a:satMod val="160000"/>
                </a:schemeClr>
              </a:gs>
              <a:gs pos="50000">
                <a:schemeClr val="accent6">
                  <a:lumMod val="75000"/>
                  <a:tint val="44500"/>
                  <a:satMod val="160000"/>
                </a:schemeClr>
              </a:gs>
              <a:gs pos="100000">
                <a:schemeClr val="accent6">
                  <a:lumMod val="75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066800" y="4868214"/>
            <a:ext cx="259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Mengabaikan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pengalaman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masa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lalu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klien</a:t>
            </a:r>
            <a:endParaRPr lang="en-US" sz="20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4675031" y="4775379"/>
            <a:ext cx="0" cy="7805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3889420" y="5555936"/>
            <a:ext cx="7856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1"/>
          </a:fgClr>
          <a:bgClr>
            <a:schemeClr val="bg1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Pertemuan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antar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Cara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pandang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terhadap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sebagai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perwujudan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“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senantiasa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menjadi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” (a continuum of becoming)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berakibat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pada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cara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kita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menemuinya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berbagai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situasi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pertemuan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antar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Pendekatan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fenomenologis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menghendaki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agar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pertemuan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itu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tidak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di ‘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jala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’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berbagai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kerangka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acuan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a-priori.</a:t>
            </a:r>
          </a:p>
          <a:p>
            <a:endParaRPr lang="en-US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ashUpDiag">
          <a:fgClr>
            <a:schemeClr val="accent1"/>
          </a:fgClr>
          <a:bgClr>
            <a:schemeClr val="bg1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4353060" y="2103121"/>
            <a:ext cx="6707746" cy="3931920"/>
          </a:xfr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just"/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Kita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tidak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menemuinya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sebagai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himpunan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mekanisme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dorongan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dsb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;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kita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juga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tidak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menjeratnya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suatu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bagian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sistem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Setiap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bagian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/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sistem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berakibat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reduksi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terhadap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kenyataan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sebagai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(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)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pribadi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(an)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utuh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pPr algn="just"/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Pandangan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eksistensialisme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menghendaki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kita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memandang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sebagai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perwujudan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memiliki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keleluasaan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untuk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berkembang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menjadi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i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(becoming)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terus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menerus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(Hassan, 1978)</a:t>
            </a:r>
            <a:endParaRPr lang="en-US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263806" y="3757157"/>
            <a:ext cx="2277884" cy="227788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/>
          </a:fgClr>
          <a:bgClr>
            <a:schemeClr val="bg1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 noEditPoints="1"/>
          </p:cNvSpPr>
          <p:nvPr>
            <p:ph idx="1"/>
          </p:nvPr>
        </p:nvSpPr>
        <p:spPr>
          <a:xfrm>
            <a:off x="5357612" y="729281"/>
            <a:ext cx="5767589" cy="3791203"/>
          </a:xfr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 panose="05000000000000000000"/>
              <a:buChar char="§"/>
            </a:pP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To declare,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menyatakan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(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diri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)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sebagai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(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memiliki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)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suatu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segala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kewenangan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hak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kewajiban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melekat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padanya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pPr>
              <a:buFont typeface="Wingdings" pitchFamily="2" charset="2" panose="05000000000000000000"/>
              <a:buChar char="§"/>
            </a:pP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Dapat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dimintakan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tanggung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tanggung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jawab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atas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segala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diperbuat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terkait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profesinya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tersebut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</a:t>
            </a:r>
          </a:p>
          <a:p>
            <a:pPr>
              <a:buFont typeface="Wingdings" pitchFamily="2" charset="2" panose="05000000000000000000"/>
              <a:buChar char="§"/>
            </a:pP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Kolegialitas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sikap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terhadap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sesama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kolega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/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teman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sejawat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satu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untuk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menjaga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kredibilitas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ilmu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tahapannya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mendasari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profesinya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tersebut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</a:t>
            </a:r>
            <a:endParaRPr lang="en-US" sz="20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9" name="Oval 8"/>
          <p:cNvSpPr/>
          <p:nvPr/>
        </p:nvSpPr>
        <p:spPr>
          <a:xfrm>
            <a:off x="1481070" y="618186"/>
            <a:ext cx="2086377" cy="1803042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rgbClr val="BE2A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275008" y="1416676"/>
            <a:ext cx="2498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endParaRPr lang="en-US" sz="28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2079937" y="2622476"/>
            <a:ext cx="772733" cy="7572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95835" y="3379754"/>
            <a:ext cx="3940935" cy="2616101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(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berasal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dari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kata Latin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Professus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)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maknanya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menyiratkan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endParaRPr lang="en-ID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Sulit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membedakannya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pekerjaan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</a:p>
          <a:p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(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Magnis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suseno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et al ., 1991:70)</a:t>
            </a:r>
            <a:endParaRPr lang="en-US" sz="20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DnDiag">
          <a:fgClr>
            <a:schemeClr val="accent1"/>
          </a:fgClr>
          <a:bgClr>
            <a:schemeClr val="bg1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950890" y="811368"/>
            <a:ext cx="10058400" cy="5215944"/>
          </a:xfrm>
        </p:spPr>
        <p:txBody>
          <a:bodyPr/>
          <a:lstStyle/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Pembangun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sebuah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masyarakat</a:t>
            </a:r>
            <a:endParaRPr lang="en-ID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Ikut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membentuk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identitas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karakter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       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bagian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dari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pencarian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makna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hidup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kebahagiaan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      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menunjukkan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macam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apa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menyandangnya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terkait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tidak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hanya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mata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pencaharian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tetapi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juga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persoalan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hidup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baik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       “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untuk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apa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ada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”  </a:t>
            </a:r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perspektif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religious,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=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panggilan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hidup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829578" y="2949262"/>
            <a:ext cx="38636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10135673" y="2936382"/>
            <a:ext cx="321972" cy="128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0225825" y="3593206"/>
            <a:ext cx="315533" cy="257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1275008" y="811368"/>
            <a:ext cx="2846231" cy="1390919"/>
          </a:xfrm>
          <a:prstGeom prst="ellipse">
            <a:avLst/>
          </a:prstGeom>
          <a:gradFill flip="none" rotWithShape="1">
            <a:gsLst>
              <a:gs pos="0">
                <a:schemeClr val="accent5">
                  <a:tint val="66000"/>
                  <a:satMod val="160000"/>
                </a:schemeClr>
              </a:gs>
              <a:gs pos="50000">
                <a:schemeClr val="accent5">
                  <a:tint val="44500"/>
                  <a:satMod val="160000"/>
                </a:schemeClr>
              </a:gs>
              <a:gs pos="100000">
                <a:schemeClr val="accent5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712890" y="1210614"/>
            <a:ext cx="1957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32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endParaRPr lang="en-US" sz="32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phere">
          <a:fgClr>
            <a:schemeClr val="accent1"/>
          </a:fgClr>
          <a:bgClr>
            <a:schemeClr val="bg1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1066800" y="682580"/>
            <a:ext cx="10058400" cy="5352460"/>
          </a:xfrm>
        </p:spPr>
        <p:txBody>
          <a:bodyPr>
            <a:normAutofit/>
          </a:bodyPr>
          <a:lstStyle/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=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sebuah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pernyaataan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kepercayaan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atau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janji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untuk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bersiap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secara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tertentu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orang – orang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hadir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sebagai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saksinya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Ada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janji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atau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komitmen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henndak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ditepati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Mengapa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harus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ditepati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?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Karena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janji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untuk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melakukan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sesuatu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itu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dinyatakan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di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depan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orang lain.</a:t>
            </a:r>
          </a:p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Membuat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kita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berelasi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orang lain.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Menjanjikan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sesuatu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kepada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orang lain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karena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adanya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nilai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(value)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disitu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Juga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sesuatu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dianggap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bernilai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karena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sesuatu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itu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dianggap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berguna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baik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 </a:t>
            </a:r>
            <a:endParaRPr lang="en-US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pPr marL="0" indent="0">
              <a:buNone/>
            </a:pP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(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Hardiman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F.B. 2016 : vii-viii;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Wibowo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A.S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Hardiman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F.B. 2016 : 1-6)</a:t>
            </a:r>
            <a:endParaRPr lang="en-US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olidDmnd">
          <a:fgClr>
            <a:schemeClr val="accent1"/>
          </a:fgClr>
          <a:bgClr>
            <a:schemeClr val="bg1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Beda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pekerjaan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16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( </a:t>
            </a:r>
            <a:r>
              <a:rPr lang="en-ID" sz="16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Doloksariibu</a:t>
            </a:r>
            <a:r>
              <a:rPr lang="en-ID" sz="16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2010)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Pada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PROFESI,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lazimnya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terdapat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wadah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organisasi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untuk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memberikan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dukungan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kepada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penyandang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sama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/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sejenis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Sementara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PEKERJAAN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pada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umumnya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tidak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mempunyai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wadah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(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konteksnya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lembaga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perusahaan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)</a:t>
            </a:r>
          </a:p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Wadah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merupakan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organisasi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besangkutan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umumnya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dibentuk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untuk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mengemban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tanggung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jawab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menegakkan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senantiasa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meningkatkan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standar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kualififikasi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tersebut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  <a:b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</a:br>
            <a:endParaRPr lang="en-US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UpDiag">
          <a:fgClr>
            <a:schemeClr val="accent1"/>
          </a:fgClr>
          <a:bgClr>
            <a:schemeClr val="bg1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1066800" y="642594"/>
            <a:ext cx="10058400" cy="851355"/>
          </a:xfrm>
        </p:spPr>
        <p:txBody>
          <a:bodyPr>
            <a:normAutofit/>
          </a:bodyPr>
          <a:lstStyle/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Perbedaan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Pekerjaan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1191298" y="4893972"/>
            <a:ext cx="10058400" cy="1321372"/>
          </a:xfrm>
          <a:ln>
            <a:solidFill>
              <a:srgbClr val="A5002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Wadah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merupakan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organisasi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bersangkutan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umumnya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dibentuk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untuk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mengemban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tanggung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jawab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menegakkan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senantiasa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meningkatkan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standar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kualifikasi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tersebut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</a:t>
            </a:r>
            <a:endParaRPr lang="en-US" sz="20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95588" y="3197913"/>
            <a:ext cx="4058992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endParaRPr lang="en-US" sz="20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20498" y="3197913"/>
            <a:ext cx="392805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Pekerjaan</a:t>
            </a:r>
            <a:endParaRPr lang="en-US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6789715" y="1569138"/>
            <a:ext cx="2800350" cy="141876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20498" y="3724958"/>
            <a:ext cx="3928056" cy="1015663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Pada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umumnya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tidak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mempunyai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wadah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(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konteksnya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lembaga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perusahaan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)</a:t>
            </a:r>
            <a:endParaRPr lang="en-US" sz="20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95588" y="3724958"/>
            <a:ext cx="4058992" cy="92333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Lazimnya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terdapat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wadah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organisasi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untuk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memberikan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dukungan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kepada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penyandang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sama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/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sejenis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820146" y="1620884"/>
            <a:ext cx="2809875" cy="136701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Pembelajaran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endParaRPr lang="en-ID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sebagai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subjek</a:t>
            </a:r>
            <a:endParaRPr lang="en-ID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Penelitian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endParaRPr lang="en-ID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Contoh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Pembelajaran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: Strata &amp;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peminatan</a:t>
            </a:r>
            <a:endParaRPr lang="en-US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1"/>
          </a:fgClr>
          <a:bgClr>
            <a:srgbClr val="FF3399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1221346" y="616837"/>
            <a:ext cx="10058400" cy="761203"/>
          </a:xfrm>
        </p:spPr>
        <p:txBody>
          <a:bodyPr/>
          <a:lstStyle/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Masyarakat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1066800" y="2601532"/>
            <a:ext cx="10058400" cy="3433508"/>
          </a:xfrm>
          <a:ln>
            <a:solidFill>
              <a:srgbClr val="009999"/>
            </a:solidFill>
          </a:ln>
        </p:spPr>
        <p:txBody>
          <a:bodyPr>
            <a:normAutofit/>
          </a:bodyPr>
          <a:lstStyle/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Disatukan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karena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latar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belakang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pendidikan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sama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bersama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sama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memiliki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keahlian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tertutup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bagi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orang lain.</a:t>
            </a:r>
          </a:p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Suatu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kelompok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mempunyai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kekuasaan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tersendiri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oleh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karena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itu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mempunyai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tanggung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jawab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khusus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Selalu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ada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bahaya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menutup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diri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bagi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orang lain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menjadi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suatu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kalangan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sukar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ditembus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Kode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dapat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mengimbangin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segi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negatif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ini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karena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kepentingan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klien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terjamin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  <a:endParaRPr lang="en-US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1751527"/>
            <a:ext cx="10058400" cy="707886"/>
          </a:xfrm>
          <a:prstGeom prst="rect">
            <a:avLst/>
          </a:prstGeom>
          <a:noFill/>
          <a:ln>
            <a:solidFill>
              <a:srgbClr val="9900CC"/>
            </a:solidFill>
          </a:ln>
        </p:spPr>
        <p:txBody>
          <a:bodyPr wrap="square" rtlCol="0">
            <a:spAutoFit/>
          </a:bodyPr>
          <a:lstStyle/>
          <a:p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 =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suatu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i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moral community 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(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komunitas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moral) yang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memiliki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cita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cita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nilai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nilai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bersama</a:t>
            </a:r>
            <a:endParaRPr lang="en-US" sz="20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laid">
          <a:fgClr>
            <a:srgbClr val="0099FF"/>
          </a:fgClr>
          <a:bgClr>
            <a:schemeClr val="bg2">
              <a:lumMod val="50000"/>
            </a:schemeClr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1066800" y="642594"/>
            <a:ext cx="10058400" cy="928629"/>
          </a:xfrm>
        </p:spPr>
        <p:txBody>
          <a:bodyPr/>
          <a:lstStyle/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Officium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nobile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1066800" y="1751527"/>
            <a:ext cx="5321121" cy="837127"/>
          </a:xfrm>
        </p:spPr>
        <p:txBody>
          <a:bodyPr>
            <a:normAutofit/>
          </a:bodyPr>
          <a:lstStyle/>
          <a:p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luhur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(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officium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nobile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)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mengadopsi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2 (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dua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)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prinsip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penting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: </a:t>
            </a:r>
            <a:endParaRPr lang="en-US" sz="20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6958615" y="1571223"/>
            <a:ext cx="3705091" cy="2322205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888642" y="3490175"/>
            <a:ext cx="3168203" cy="1455312"/>
          </a:xfrm>
          <a:prstGeom prst="ellipse">
            <a:avLst/>
          </a:prstGeom>
          <a:gradFill flip="none" rotWithShape="1">
            <a:gsLst>
              <a:gs pos="0">
                <a:srgbClr val="009999">
                  <a:tint val="66000"/>
                  <a:satMod val="160000"/>
                </a:srgbClr>
              </a:gs>
              <a:gs pos="50000">
                <a:srgbClr val="009999">
                  <a:tint val="44500"/>
                  <a:satMod val="160000"/>
                </a:srgbClr>
              </a:gs>
              <a:gs pos="100000">
                <a:srgbClr val="009999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65537" y="3617666"/>
            <a:ext cx="26144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Mendahulukan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kepentingan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orang yang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dibantu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apakah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itu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klient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atau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pasient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7" name="Oval 6"/>
          <p:cNvSpPr/>
          <p:nvPr/>
        </p:nvSpPr>
        <p:spPr>
          <a:xfrm>
            <a:off x="4906850" y="4700789"/>
            <a:ext cx="2768958" cy="1493950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254580" y="4945487"/>
            <a:ext cx="23053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Mengabdi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pada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tuntutan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luhur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endParaRPr lang="en-US" sz="20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cxnSp>
        <p:nvCxnSpPr>
          <p:cNvPr id="10" name="Curved Connector 9"/>
          <p:cNvCxnSpPr/>
          <p:nvPr/>
        </p:nvCxnSpPr>
        <p:spPr>
          <a:xfrm>
            <a:off x="3226158" y="3571456"/>
            <a:ext cx="3161763" cy="1083123"/>
          </a:xfrm>
          <a:prstGeom prst="curved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69702" y="6040850"/>
            <a:ext cx="27303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1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(</a:t>
            </a:r>
            <a:r>
              <a:rPr lang="en-ID" sz="1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Prof.</a:t>
            </a:r>
            <a:r>
              <a:rPr lang="en-ID" sz="1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1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Darji</a:t>
            </a:r>
            <a:r>
              <a:rPr lang="en-ID" sz="1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1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Darmodiharjo</a:t>
            </a:r>
            <a:r>
              <a:rPr lang="en-ID" sz="1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S.H.)</a:t>
            </a:r>
            <a:endParaRPr lang="en-US" sz="1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laid">
          <a:fgClr>
            <a:schemeClr val="accent1"/>
          </a:fgClr>
          <a:bgClr>
            <a:srgbClr val="0070C0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1028163" y="605460"/>
            <a:ext cx="10058400" cy="1371600"/>
          </a:xfrm>
        </p:spPr>
        <p:txBody>
          <a:bodyPr>
            <a:noAutofit/>
          </a:bodyPr>
          <a:lstStyle/>
          <a:p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Ada 2 (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dua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)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prinsip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umum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wajib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dijalankan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oleh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suatu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yaitu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endParaRPr lang="en-US" sz="28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313645" y="2292440"/>
            <a:ext cx="3219718" cy="2923504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87509" y="2600029"/>
            <a:ext cx="28719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1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endParaRPr lang="en-ID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Prinsip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agar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menjalankan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profesinya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secara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bertanggung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jawab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           </a:t>
            </a:r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Menjalankan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profesinya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sebaik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mungkin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hasil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berkualitas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optimal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844343" y="4173502"/>
            <a:ext cx="51515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6439438" y="2292441"/>
            <a:ext cx="3451538" cy="292350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619742" y="2461530"/>
            <a:ext cx="31682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2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pPr algn="ctr"/>
            <a:endParaRPr lang="en-ID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Prinsip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untuk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menghormati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orang lain,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termasuk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menjalankan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menjaga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kelestarian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hidup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perlindungan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dari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tindakan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malpraktek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serta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penyalahgunaan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endParaRPr lang="en-ID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accent1"/>
          </a:fgClr>
          <a:bgClr>
            <a:srgbClr val="92D050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sebagai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Landasan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Pendekatan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Dan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Penerapan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12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(</a:t>
            </a:r>
            <a:r>
              <a:rPr lang="en-ID" sz="12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Dua</a:t>
            </a:r>
            <a:r>
              <a:rPr lang="en-ID" sz="12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2016)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1352282" y="2511380"/>
            <a:ext cx="1429555" cy="646331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45476" y="2511380"/>
            <a:ext cx="6156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Tugas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utama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: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memberikan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orientasi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moral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mengembangkan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diskursus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kritis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1352282" y="3388337"/>
            <a:ext cx="1429555" cy="73529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245476" y="3477296"/>
            <a:ext cx="59757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dilihat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sebagai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diskursus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rasional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sivitas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academika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untuk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mempertanggungjawabkan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pandangan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moralnya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sendiri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1352282" y="4354253"/>
            <a:ext cx="1429555" cy="70833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290551" y="4246983"/>
            <a:ext cx="606594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Kemampuan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mempertimbangkan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untuk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memilah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:</a:t>
            </a:r>
          </a:p>
          <a:p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Kehidupan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pribadi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</a:p>
          <a:p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Kehidupan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bersama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</a:p>
          <a:p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Pengembangan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pada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umumnya</a:t>
            </a:r>
            <a:endParaRPr lang="en-ID" sz="20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Pengembangan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keilmuan</a:t>
            </a:r>
            <a:endParaRPr lang="en-US" sz="20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Grid">
          <a:fgClr>
            <a:schemeClr val="bg1">
              <a:lumMod val="65000"/>
            </a:schemeClr>
          </a:fgClr>
          <a:bgClr>
            <a:schemeClr val="bg1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1066800" y="390566"/>
            <a:ext cx="10058400" cy="809016"/>
          </a:xfrm>
        </p:spPr>
        <p:txBody>
          <a:bodyPr>
            <a:normAutofit fontScale="90000"/>
          </a:bodyPr>
          <a:lstStyle/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sebagai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Landasan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Pendekatan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Dan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Penerapan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12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(</a:t>
            </a:r>
            <a:r>
              <a:rPr lang="en-ID" sz="12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Dua</a:t>
            </a:r>
            <a:r>
              <a:rPr lang="en-ID" sz="12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2016)</a:t>
            </a:r>
            <a:endParaRPr lang="en-ID" dirty="0"/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1066800" y="1455695"/>
            <a:ext cx="10058400" cy="5157140"/>
          </a:xfrm>
        </p:spPr>
        <p:txBody>
          <a:bodyPr/>
          <a:lstStyle/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Ciri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menonjol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situasi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di dunia modern : </a:t>
            </a:r>
          </a:p>
          <a:p>
            <a:pPr marL="0" indent="0">
              <a:buNone/>
            </a:pPr>
            <a:endParaRPr lang="en-ID" dirty="0"/>
          </a:p>
        </p:txBody>
      </p:sp>
      <p:sp>
        <p:nvSpPr>
          <p:cNvPr id="4" name="Arrow: Right 3"/>
          <p:cNvSpPr/>
          <p:nvPr/>
        </p:nvSpPr>
        <p:spPr>
          <a:xfrm>
            <a:off x="1099928" y="1839661"/>
            <a:ext cx="795131" cy="6327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5" name="TextBox 4"/>
          <p:cNvSpPr txBox="1"/>
          <p:nvPr/>
        </p:nvSpPr>
        <p:spPr>
          <a:xfrm>
            <a:off x="1258956" y="1943431"/>
            <a:ext cx="371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54087" y="1851098"/>
            <a:ext cx="56984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Pluralisme</a:t>
            </a: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moral</a:t>
            </a:r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Disebabkan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karena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perkembangan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komunikasi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transportasi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pariwisata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bisnis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MNC,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menuntut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luar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negeri.</a:t>
            </a:r>
          </a:p>
        </p:txBody>
      </p:sp>
      <p:sp>
        <p:nvSpPr>
          <p:cNvPr id="7" name="Arrow: Right 6"/>
          <p:cNvSpPr/>
          <p:nvPr/>
        </p:nvSpPr>
        <p:spPr>
          <a:xfrm>
            <a:off x="1099928" y="3022748"/>
            <a:ext cx="795131" cy="6327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TextBox 7"/>
          <p:cNvSpPr txBox="1"/>
          <p:nvPr/>
        </p:nvSpPr>
        <p:spPr>
          <a:xfrm>
            <a:off x="1066800" y="3133181"/>
            <a:ext cx="689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54087" y="2883244"/>
            <a:ext cx="51418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Masalah</a:t>
            </a: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etis</a:t>
            </a: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tidak</a:t>
            </a: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terduga</a:t>
            </a:r>
            <a:endParaRPr lang="en-ID" b="1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Disebabkan</a:t>
            </a: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karena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perkembangan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pengetahuan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dan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teknologi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pesat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: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manipulasi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gen,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reproduksi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artifisial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eksperimen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dnegan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jaringan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embrio</a:t>
            </a:r>
            <a:endParaRPr lang="en-ID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10" name="Arrow: Right 9"/>
          <p:cNvSpPr/>
          <p:nvPr/>
        </p:nvSpPr>
        <p:spPr>
          <a:xfrm>
            <a:off x="1099928" y="4182881"/>
            <a:ext cx="795131" cy="6327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TextBox 10"/>
          <p:cNvSpPr txBox="1"/>
          <p:nvPr/>
        </p:nvSpPr>
        <p:spPr>
          <a:xfrm flipH="1">
            <a:off x="1066800" y="4314611"/>
            <a:ext cx="571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54087" y="4182881"/>
            <a:ext cx="56984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Kepedulian</a:t>
            </a: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etis</a:t>
            </a: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universal</a:t>
            </a:r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Deklarasi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/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konfensi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disetujui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Bersama dan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diratifikasi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oleh negara – negara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anggota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PBB :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deklarasi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universal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tentang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Konvensi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Kyoto, Status Roma</a:t>
            </a: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58956" y="5539409"/>
            <a:ext cx="89054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Penggunaan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rasio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untuk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meletakkan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fundamental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norma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norma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menempuh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cara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hidup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berarti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mempertanggungjawabkan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perilaku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berdasarkan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alasan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alasan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yang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berarti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berdasarkan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rasio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ave">
          <a:fgClr>
            <a:srgbClr val="9900CC"/>
          </a:fgClr>
          <a:bgClr>
            <a:schemeClr val="bg1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1066800" y="642594"/>
            <a:ext cx="10058400" cy="975191"/>
          </a:xfrm>
        </p:spPr>
        <p:txBody>
          <a:bodyPr/>
          <a:lstStyle/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endParaRPr lang="en-ID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1066800" y="2550754"/>
            <a:ext cx="10058400" cy="3484286"/>
          </a:xfrm>
        </p:spPr>
        <p:txBody>
          <a:bodyPr/>
          <a:lstStyle/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Kode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ibarat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kompas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menunjukkan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arah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moral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suatu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dan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sekaligus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menjamin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mutu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moral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itu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dimata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masyarakat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Kode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tidak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menggantikan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pemikiran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tetapi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sebaliknya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selalu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didampingi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refleksi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karena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sewaktu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waktu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ditinjau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kembali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dan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jika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perlu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direvisi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atau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disesuaikan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Hal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ini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dilakukan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karena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situasi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berubah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Supaya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berdungsi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semestinya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kode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dibuat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oleh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itu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sendiri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Kode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harus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menjadi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i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self – regulation 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(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pengaturan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diri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)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dari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Disamping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itu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pelaksanaannya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diawasi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terus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menerus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(Hardiman, F.B. 2016 :  vii – vii; Wibowo, A.S.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Hardiman, F.B. 2016 : 1 - 6)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1730326"/>
            <a:ext cx="1005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Kode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produk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terapan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sebab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dihasilkan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berkat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penerapan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pemikiran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etis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atas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suatu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wilayah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tertentu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yaitu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endParaRPr lang="en-ID" sz="20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0">
          <a:fgClr>
            <a:srgbClr val="22EECC"/>
          </a:fgClr>
          <a:bgClr>
            <a:schemeClr val="bg1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1066800" y="642594"/>
            <a:ext cx="10058400" cy="1045529"/>
          </a:xfrm>
        </p:spPr>
        <p:txBody>
          <a:bodyPr/>
          <a:lstStyle/>
          <a:p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General Principles</a:t>
            </a:r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1066800" y="1688123"/>
            <a:ext cx="10058400" cy="4346917"/>
          </a:xfrm>
          <a:effectLst>
            <a:glow rad="101600">
              <a:srgbClr val="00B050">
                <a:alpha val="40000"/>
              </a:srgbClr>
            </a:glow>
          </a:effectLst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Klausal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ini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sebenarnya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menyangkut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kesadaran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akan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‘</a:t>
            </a:r>
            <a:r>
              <a:rPr lang="en-ID" sz="2800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Shared human values’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berlaku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baik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bagi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maupun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klien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/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partisipan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layaknya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dihayati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oleh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lulusan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dan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praktisi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</a:p>
          <a:p>
            <a:pPr marL="0" indent="0" algn="ctr">
              <a:buNone/>
            </a:pPr>
            <a:endParaRPr lang="en-ID" sz="2800" b="1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pPr marL="0" indent="0" algn="ctr">
              <a:buNone/>
            </a:pPr>
            <a:r>
              <a:rPr lang="en-ID" sz="2800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(Baca </a:t>
            </a:r>
            <a:r>
              <a:rPr lang="en-ID" sz="2800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Mukadimah</a:t>
            </a:r>
            <a:r>
              <a:rPr lang="en-ID" sz="2800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dan </a:t>
            </a:r>
            <a:r>
              <a:rPr lang="en-ID" sz="2800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Prinsip</a:t>
            </a:r>
            <a:r>
              <a:rPr lang="en-ID" sz="2800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</a:t>
            </a:r>
            <a:r>
              <a:rPr lang="en-ID" sz="2800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prinsip</a:t>
            </a:r>
            <a:r>
              <a:rPr lang="en-ID" sz="2800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Umum</a:t>
            </a:r>
            <a:r>
              <a:rPr lang="en-ID" sz="2800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Kode</a:t>
            </a:r>
            <a:r>
              <a:rPr lang="en-ID" sz="2800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</a:t>
            </a:r>
            <a:r>
              <a:rPr lang="en-ID" sz="2800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800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r>
              <a:rPr lang="en-ID" sz="2800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Indonesia)</a:t>
            </a:r>
            <a:endParaRPr lang="en-ID" sz="2400" b="1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olidDmnd">
          <a:fgClr>
            <a:schemeClr val="accent1"/>
          </a:fgClr>
          <a:bgClr>
            <a:srgbClr val="00CC00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Penerapan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mendasari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hubungan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antar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pribadi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haruslah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pertama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tama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manusiawi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pPr marL="342900" indent="-342900">
              <a:buAutoNum type="arabicPeriod"/>
            </a:pP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Setiap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pola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hubungan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mengarah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pada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dehumanisasi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/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depersonalisasi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orang lain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adalah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bertentangan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humanistik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pPr marL="342900" indent="-342900">
              <a:buAutoNum type="arabicPeriod"/>
            </a:pP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Setiap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orang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pandangan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humanistik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memiliki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eksistensinya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sebagai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pribadi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pPr marL="342900" indent="-342900">
              <a:buAutoNum type="arabicPeriod"/>
            </a:pP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hal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ini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adalah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kemanusiaan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artinya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luas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dan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bisa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ditambah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orientasi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sosial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dan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religius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datang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kemudian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pPr marL="342900" indent="-342900">
              <a:buAutoNum type="arabicPeriod"/>
            </a:pP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Hubungan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antar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adalah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hubungan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antar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sesama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menyiratkan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untuk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secara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imperatif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berpedoman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pada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kemanusiaan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1"/>
          </a:fgClr>
          <a:bgClr>
            <a:srgbClr val="CC00FF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/>
          <p:cNvSpPr/>
          <p:nvPr/>
        </p:nvSpPr>
        <p:spPr>
          <a:xfrm>
            <a:off x="1913743" y="1072667"/>
            <a:ext cx="7760423" cy="2082018"/>
          </a:xfrm>
          <a:prstGeom prst="roundRect">
            <a:avLst/>
          </a:prstGeom>
          <a:gradFill flip="none" rotWithShape="1">
            <a:gsLst>
              <a:gs pos="0">
                <a:srgbClr val="00CC00">
                  <a:tint val="66000"/>
                  <a:satMod val="160000"/>
                </a:srgbClr>
              </a:gs>
              <a:gs pos="50000">
                <a:srgbClr val="00CC00">
                  <a:tint val="44500"/>
                  <a:satMod val="160000"/>
                </a:srgbClr>
              </a:gs>
              <a:gs pos="100000">
                <a:srgbClr val="00CC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TextBox 5"/>
          <p:cNvSpPr txBox="1"/>
          <p:nvPr/>
        </p:nvSpPr>
        <p:spPr>
          <a:xfrm>
            <a:off x="2202615" y="1150100"/>
            <a:ext cx="71826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Kode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sangat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penting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mengingat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mencakup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prinsip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prinsip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wajib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ditegakkan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Berdasarkan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prinsip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prinsip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tersebut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para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penyandang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mempertanggung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jawabkan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profesionalisme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mereka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kepada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masyarakat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</p:txBody>
      </p:sp>
      <p:sp>
        <p:nvSpPr>
          <p:cNvPr id="7" name="Rectangle: Rounded Corners 6"/>
          <p:cNvSpPr/>
          <p:nvPr/>
        </p:nvSpPr>
        <p:spPr>
          <a:xfrm>
            <a:off x="1913743" y="4028661"/>
            <a:ext cx="7760423" cy="2082018"/>
          </a:xfrm>
          <a:prstGeom prst="roundRect">
            <a:avLst/>
          </a:prstGeom>
          <a:gradFill flip="none" rotWithShape="1">
            <a:gsLst>
              <a:gs pos="0">
                <a:srgbClr val="00CC00">
                  <a:tint val="66000"/>
                  <a:satMod val="160000"/>
                </a:srgbClr>
              </a:gs>
              <a:gs pos="50000">
                <a:srgbClr val="00CC00">
                  <a:tint val="44500"/>
                  <a:satMod val="160000"/>
                </a:srgbClr>
              </a:gs>
              <a:gs pos="100000">
                <a:srgbClr val="00CC00">
                  <a:tint val="23500"/>
                  <a:satMod val="160000"/>
                </a:srgb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TextBox 7"/>
          <p:cNvSpPr txBox="1"/>
          <p:nvPr/>
        </p:nvSpPr>
        <p:spPr>
          <a:xfrm>
            <a:off x="2202614" y="4100174"/>
            <a:ext cx="71826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Hal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ini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juga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berarti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bahwa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masyarakat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dapat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menuntut</a:t>
            </a:r>
            <a:r>
              <a:rPr lang="en-ID" sz="2400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perlindungan</a:t>
            </a:r>
            <a:r>
              <a:rPr lang="en-ID" sz="2400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hukum</a:t>
            </a:r>
            <a:r>
              <a:rPr lang="en-ID" sz="2400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apabila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ada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kerugian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akibat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kesalahan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seseorang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anggota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Organisasi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menjalankan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mempertimbangkan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ketika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prinsip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prinsip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profesi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dilanggar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>
              <a:lumMod val="85000"/>
            </a:schemeClr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1066800" y="416280"/>
            <a:ext cx="10058400" cy="778243"/>
          </a:xfrm>
        </p:spPr>
        <p:txBody>
          <a:bodyPr/>
          <a:lstStyle/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Kasus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Lapangan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</a:p>
        </p:txBody>
      </p:sp>
      <p:graphicFrame>
        <p:nvGraphicFramePr>
          <p:cNvPr id="8" name="Table 8"/>
          <p:cNvGraphicFramePr>
            <a:graphicFrameLocks noGrp="1"/>
          </p:cNvGraphicFramePr>
          <p:nvPr/>
        </p:nvGraphicFramePr>
        <p:xfrm>
          <a:off x="548640" y="1507457"/>
          <a:ext cx="11155679" cy="4934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9470"/>
                <a:gridCol w="2785403"/>
                <a:gridCol w="2785403"/>
                <a:gridCol w="2785403"/>
              </a:tblGrid>
              <a:tr h="697543">
                <a:tc>
                  <a:txBody>
                    <a:bodyPr/>
                    <a:lstStyle/>
                    <a:p>
                      <a:pPr algn="ctr"/>
                      <a:r>
                        <a:rPr lang="en-ID" sz="2400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Pendidikan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INDUSTRI dan ORGANISASI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SOSIAL dan KOMUNITAS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000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KLINIS</a:t>
                      </a:r>
                    </a:p>
                  </a:txBody>
                  <a:tcPr/>
                </a:tc>
              </a:tr>
              <a:tr h="3886311"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ID" sz="1800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Respect the Dignity and Rights Of all Persons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ID" sz="1800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Professional Competence &amp; Responsibility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ID" sz="1800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Honesty &amp; Integrity in Professional Relationship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ID" sz="1800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Responsibilities to school, Families, Communities, the profession &amp; Society</a:t>
                      </a:r>
                    </a:p>
                    <a:p>
                      <a:pPr marL="0" indent="0">
                        <a:buNone/>
                      </a:pPr>
                      <a:r>
                        <a:rPr lang="en-ID" sz="1800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(Klose, Roberts &amp; </a:t>
                      </a:r>
                      <a:r>
                        <a:rPr lang="en-ID" sz="1800" dirty="0" err="1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Sulivan</a:t>
                      </a:r>
                      <a:r>
                        <a:rPr lang="en-ID" sz="1800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, 2013)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(A)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ID" sz="1600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Organ , Climate regarding Ethics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ID" sz="1600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Values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ID" sz="1600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Organ, Values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ID" sz="1600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(</a:t>
                      </a:r>
                      <a:r>
                        <a:rPr lang="en-ID" sz="1600" dirty="0" err="1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Grojean</a:t>
                      </a:r>
                      <a:r>
                        <a:rPr lang="en-ID" sz="1600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, </a:t>
                      </a:r>
                      <a:r>
                        <a:rPr lang="en-ID" sz="1600" dirty="0" err="1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Resick</a:t>
                      </a:r>
                      <a:r>
                        <a:rPr lang="en-ID" sz="1600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, Dickson &amp; Smith 2004)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ID" sz="1600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(B)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ID" sz="1600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Interactionist Model of Ethical Decision Making Individual moderators : ego strength, field dependence &amp; locus of control vs situation moderators : immediate job context &amp; organizational culture (Trevino, 1986)</a:t>
                      </a:r>
                    </a:p>
                    <a:p>
                      <a:pPr marL="0" indent="0" algn="l">
                        <a:buNone/>
                      </a:pP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Conflicts among values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Conflicts among people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Conflicts among individuals &amp; groups based on </a:t>
                      </a:r>
                      <a:r>
                        <a:rPr lang="en-ID" dirty="0" err="1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divergents</a:t>
                      </a:r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 values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Preventing &amp; dilemmas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Resolving ethical dilemmas (Nelson &amp; </a:t>
                      </a:r>
                      <a:r>
                        <a:rPr lang="en-ID" dirty="0" err="1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Prilleltensky</a:t>
                      </a:r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,…)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ID" dirty="0" err="1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Hubungan</a:t>
                      </a:r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 </a:t>
                      </a:r>
                      <a:r>
                        <a:rPr lang="en-ID" dirty="0" err="1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subjek</a:t>
                      </a:r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 – </a:t>
                      </a:r>
                      <a:r>
                        <a:rPr lang="en-ID" dirty="0" err="1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subjek</a:t>
                      </a:r>
                      <a:endParaRPr lang="en-ID" dirty="0">
                        <a:latin typeface="Times New Roman" pitchFamily="18" charset="0" panose="02020603050405020304"/>
                        <a:cs typeface="Times New Roman" pitchFamily="18" charset="0" panose="02020603050405020304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Person centred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Being dan becoming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 err="1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Tiga</a:t>
                      </a:r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 </a:t>
                      </a:r>
                      <a:r>
                        <a:rPr lang="en-ID" dirty="0" err="1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modalitas</a:t>
                      </a:r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 </a:t>
                      </a:r>
                      <a:r>
                        <a:rPr lang="en-ID" dirty="0" err="1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keberadaan</a:t>
                      </a:r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  </a:t>
                      </a:r>
                      <a:r>
                        <a:rPr lang="en-ID" dirty="0" err="1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manusia</a:t>
                      </a:r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 : </a:t>
                      </a:r>
                    </a:p>
                    <a:p>
                      <a:pPr marL="342900" indent="-342900">
                        <a:buAutoNum type="alphaLcPeriod"/>
                      </a:pPr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Being able to be</a:t>
                      </a:r>
                    </a:p>
                    <a:p>
                      <a:pPr marL="342900" indent="-342900">
                        <a:buAutoNum type="alphaLcPeriod"/>
                      </a:pPr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Being allowed to be </a:t>
                      </a:r>
                    </a:p>
                    <a:p>
                      <a:pPr marL="342900" indent="-342900">
                        <a:buAutoNum type="alphaLcPeriod"/>
                      </a:pPr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Having to be</a:t>
                      </a:r>
                    </a:p>
                    <a:p>
                      <a:pPr marL="0" indent="0">
                        <a:buNone/>
                      </a:pPr>
                      <a:r>
                        <a:rPr lang="en-ID" dirty="0">
                          <a:latin typeface="Times New Roman" pitchFamily="18" charset="0" panose="02020603050405020304"/>
                          <a:cs typeface="Times New Roman" pitchFamily="18" charset="0" panose="02020603050405020304"/>
                        </a:rPr>
                        <a:t>(Hassan, 1978)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accent1"/>
          </a:fgClr>
          <a:bgClr>
            <a:schemeClr val="bg1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dirty="0" err="1">
                <a:solidFill>
                  <a:schemeClr val="accent1"/>
                </a:solidFill>
                <a:latin typeface="Times New Roman" pitchFamily="18" charset="0" panose="02020603050405020304"/>
                <a:cs typeface="Times New Roman" pitchFamily="18" charset="0" panose="02020603050405020304"/>
              </a:rPr>
              <a:t>Pembelajaran</a:t>
            </a:r>
            <a:r>
              <a:rPr lang="en-ID" dirty="0">
                <a:solidFill>
                  <a:schemeClr val="accent1"/>
                </a:solidFill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solidFill>
                  <a:schemeClr val="accent1"/>
                </a:solidFill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endParaRPr lang="en-US" dirty="0">
              <a:solidFill>
                <a:schemeClr val="accent1"/>
              </a:solidFill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adalah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suatu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cabang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pengetahuan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mempelajari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perilaku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menusia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dari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proses –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prosesnya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selalu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terkait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pengetahuan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lain</a:t>
            </a:r>
          </a:p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harus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dipahami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sebagai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usaha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untuk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memahami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MANUSIA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itu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sendiri</a:t>
            </a:r>
            <a:endParaRPr lang="en-ID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adalah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suatu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kerja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ilmiah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tentang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bagaimana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berpikir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merasakan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&amp;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bertindak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/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berperilaku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  </a:t>
            </a:r>
            <a:endParaRPr lang="en-US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1066800" y="1772528"/>
            <a:ext cx="10058400" cy="37842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4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‘One’s relation to one’s fellow man is not a matter of science…. But plainly and simple a matter of humanity’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218661" y="251791"/>
            <a:ext cx="11695043" cy="637429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/>
          </a:fgClr>
          <a:bgClr>
            <a:schemeClr val="bg1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 noEditPoints="1"/>
          </p:cNvSpPr>
          <p:nvPr>
            <p:ph idx="1"/>
          </p:nvPr>
        </p:nvSpPr>
        <p:spPr>
          <a:xfrm>
            <a:off x="1066800" y="463639"/>
            <a:ext cx="10058400" cy="5622917"/>
          </a:xfrm>
        </p:spPr>
        <p:txBody>
          <a:bodyPr>
            <a:normAutofit/>
          </a:bodyPr>
          <a:lstStyle/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Perlu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diingat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bahwa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pengelompokkan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suatu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pengetahuan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digolongkan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sebagai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berdasarkan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kriteria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alam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bersifat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pasti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Bagaimana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</a:t>
            </a:r>
            <a:r>
              <a:rPr lang="en-US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? </a:t>
            </a:r>
          </a:p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</a:t>
            </a:r>
            <a:r>
              <a:rPr lang="en-US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tidak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mengandung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science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kepastiannya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namun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juga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mengandung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arti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sosial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berdiri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diatas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dua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dunia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: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dunia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alam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/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biologi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dunia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ilmu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sosial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/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humaniora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endParaRPr lang="en-ID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endParaRPr lang="en-US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036749" y="3928200"/>
            <a:ext cx="2949262" cy="139091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26524" y="4331271"/>
            <a:ext cx="2369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32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endParaRPr lang="en-US" sz="32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4245735" y="4200568"/>
            <a:ext cx="1867437" cy="846180"/>
          </a:xfrm>
          <a:prstGeom prst="rightArrow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6658377" y="3928200"/>
            <a:ext cx="4172755" cy="1455312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3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3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851560" y="4115826"/>
            <a:ext cx="37863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Memberikan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manfaat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bagi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masyarakat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memberikan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pemahaman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tentang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  <a:endParaRPr lang="en-US" sz="20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chemeClr val="accent1"/>
          </a:fgClr>
          <a:bgClr>
            <a:schemeClr val="bg1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73510" y="618186"/>
            <a:ext cx="36447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endParaRPr lang="en-US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344515" y="1116108"/>
            <a:ext cx="1571222" cy="1107583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2306" y="1392380"/>
            <a:ext cx="1571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Mengapa</a:t>
            </a:r>
            <a:endParaRPr lang="en-US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4514" y="2197494"/>
            <a:ext cx="1455311" cy="553792"/>
          </a:xfrm>
          <a:prstGeom prst="rect">
            <a:avLst/>
          </a:prstGeom>
          <a:gradFill flip="none" rotWithShape="1">
            <a:gsLst>
              <a:gs pos="0">
                <a:srgbClr val="006666">
                  <a:tint val="66000"/>
                  <a:satMod val="160000"/>
                </a:srgbClr>
              </a:gs>
              <a:gs pos="50000">
                <a:srgbClr val="006666">
                  <a:tint val="44500"/>
                  <a:satMod val="160000"/>
                </a:srgbClr>
              </a:gs>
              <a:gs pos="100000">
                <a:srgbClr val="006666">
                  <a:tint val="23500"/>
                  <a:satMod val="160000"/>
                </a:srgb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44513" y="2235396"/>
            <a:ext cx="13265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patokan</a:t>
            </a:r>
            <a:endParaRPr lang="en-US" sz="20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86379" y="869966"/>
            <a:ext cx="19833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Science</a:t>
            </a:r>
            <a:endParaRPr lang="en-US" sz="20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30332" y="3400331"/>
            <a:ext cx="2331075" cy="9144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1957590" y="1305873"/>
            <a:ext cx="2240924" cy="1120462"/>
          </a:xfrm>
          <a:prstGeom prst="roundRect">
            <a:avLst/>
          </a:prstGeom>
          <a:gradFill flip="none" rotWithShape="1">
            <a:gsLst>
              <a:gs pos="0">
                <a:srgbClr val="22EECC">
                  <a:tint val="66000"/>
                  <a:satMod val="160000"/>
                </a:srgbClr>
              </a:gs>
              <a:gs pos="50000">
                <a:srgbClr val="22EECC">
                  <a:tint val="44500"/>
                  <a:satMod val="160000"/>
                </a:srgbClr>
              </a:gs>
              <a:gs pos="100000">
                <a:srgbClr val="22EECC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600" dirty="0" err="1">
                <a:solidFill>
                  <a:schemeClr val="tx1"/>
                </a:solidFill>
                <a:latin typeface="Times New Roman" pitchFamily="18" charset="0" panose="02020603050405020304"/>
                <a:cs typeface="Times New Roman" pitchFamily="18" charset="0" panose="02020603050405020304"/>
              </a:rPr>
              <a:t>Pengetahuan</a:t>
            </a:r>
            <a:endParaRPr lang="en-ID" sz="1600" dirty="0">
              <a:solidFill>
                <a:schemeClr val="tx1"/>
              </a:solidFill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pPr algn="ctr"/>
            <a:r>
              <a:rPr lang="en-ID" sz="1600" dirty="0" err="1">
                <a:solidFill>
                  <a:schemeClr val="tx1"/>
                </a:solidFill>
                <a:latin typeface="Times New Roman" pitchFamily="18" charset="0" panose="02020603050405020304"/>
                <a:cs typeface="Times New Roman" pitchFamily="18" charset="0" panose="02020603050405020304"/>
              </a:rPr>
              <a:t>Teori</a:t>
            </a:r>
            <a:endParaRPr lang="en-ID" sz="1600" dirty="0">
              <a:solidFill>
                <a:schemeClr val="tx1"/>
              </a:solidFill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pPr algn="ctr"/>
            <a:r>
              <a:rPr lang="en-ID" sz="1600" dirty="0" err="1">
                <a:solidFill>
                  <a:schemeClr val="tx1"/>
                </a:solidFill>
                <a:latin typeface="Times New Roman" pitchFamily="18" charset="0" panose="02020603050405020304"/>
                <a:cs typeface="Times New Roman" pitchFamily="18" charset="0" panose="02020603050405020304"/>
              </a:rPr>
              <a:t>Konsep</a:t>
            </a:r>
            <a:endParaRPr lang="en-ID" sz="1600" dirty="0">
              <a:solidFill>
                <a:schemeClr val="tx1"/>
              </a:solidFill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pPr algn="ctr"/>
            <a:r>
              <a:rPr lang="en-ID" sz="1600" dirty="0" err="1">
                <a:solidFill>
                  <a:schemeClr val="tx1"/>
                </a:solidFill>
                <a:latin typeface="Times New Roman" pitchFamily="18" charset="0" panose="02020603050405020304"/>
                <a:cs typeface="Times New Roman" pitchFamily="18" charset="0" panose="02020603050405020304"/>
              </a:rPr>
              <a:t>Filosofi</a:t>
            </a:r>
            <a:endParaRPr lang="en-US" sz="1600" dirty="0">
              <a:solidFill>
                <a:schemeClr val="tx1"/>
              </a:solidFill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25046" y="868260"/>
            <a:ext cx="1880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art</a:t>
            </a:r>
            <a:endParaRPr lang="en-US" sz="20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083377" y="1268370"/>
            <a:ext cx="2047741" cy="1538883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225046" y="1329925"/>
            <a:ext cx="17257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Keterampilan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Observasi</a:t>
            </a:r>
            <a:endParaRPr lang="en-ID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Wawancara</a:t>
            </a:r>
            <a:endParaRPr lang="en-ID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Diagnostik</a:t>
            </a:r>
            <a:endParaRPr lang="en-ID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Interpretasi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340182" y="2395470"/>
            <a:ext cx="2627283" cy="703750"/>
          </a:xfrm>
          <a:prstGeom prst="round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668591" y="2593456"/>
            <a:ext cx="19447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1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PERILAKU MANUSIA</a:t>
            </a:r>
            <a:endParaRPr lang="en-US" sz="1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81848" y="3400331"/>
            <a:ext cx="22151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Kode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menjaga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keseimbangan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antara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science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art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5647384" y="4462838"/>
            <a:ext cx="1" cy="7595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4340182" y="5306096"/>
            <a:ext cx="2627283" cy="1107583"/>
          </a:xfrm>
          <a:prstGeom prst="rect">
            <a:avLst/>
          </a:prstGeom>
          <a:gradFill flip="none" rotWithShape="1">
            <a:gsLst>
              <a:gs pos="0">
                <a:srgbClr val="FF6600">
                  <a:tint val="66000"/>
                  <a:satMod val="160000"/>
                </a:srgbClr>
              </a:gs>
              <a:gs pos="50000">
                <a:srgbClr val="FF6600">
                  <a:tint val="44500"/>
                  <a:satMod val="160000"/>
                </a:srgbClr>
              </a:gs>
              <a:gs pos="100000">
                <a:srgbClr val="FF660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4481848" y="5473521"/>
            <a:ext cx="22795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/>
              <a:t>MENUJU EKSISTENSI DAN AKTUALISASI DIRI</a:t>
            </a:r>
            <a:endParaRPr lang="en-US" dirty="0"/>
          </a:p>
        </p:txBody>
      </p:sp>
      <p:sp>
        <p:nvSpPr>
          <p:cNvPr id="23" name="Right Arrow 22"/>
          <p:cNvSpPr/>
          <p:nvPr/>
        </p:nvSpPr>
        <p:spPr>
          <a:xfrm rot="10800000">
            <a:off x="9548665" y="1563482"/>
            <a:ext cx="1731753" cy="1029973"/>
          </a:xfrm>
          <a:prstGeom prst="rightArrow">
            <a:avLst/>
          </a:prstGeom>
          <a:gradFill flip="none" rotWithShape="1">
            <a:gsLst>
              <a:gs pos="0">
                <a:srgbClr val="BE2AE6">
                  <a:tint val="66000"/>
                  <a:satMod val="160000"/>
                </a:srgbClr>
              </a:gs>
              <a:gs pos="50000">
                <a:srgbClr val="BE2AE6">
                  <a:tint val="44500"/>
                  <a:satMod val="160000"/>
                </a:srgbClr>
              </a:gs>
              <a:gs pos="100000">
                <a:srgbClr val="BE2AE6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9710670" y="1815921"/>
            <a:ext cx="1569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bagaimana</a:t>
            </a:r>
            <a:endParaRPr lang="en-US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865217" y="2699110"/>
            <a:ext cx="1415201" cy="469093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9968247" y="2706538"/>
            <a:ext cx="12091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caranya</a:t>
            </a:r>
            <a:endParaRPr lang="en-US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27" name="Flowchart: Connector 26"/>
          <p:cNvSpPr/>
          <p:nvPr/>
        </p:nvSpPr>
        <p:spPr>
          <a:xfrm>
            <a:off x="270456" y="2789188"/>
            <a:ext cx="1944709" cy="158970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585995" y="2832191"/>
            <a:ext cx="1378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/>
              <a:t>Science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373489" y="3230261"/>
            <a:ext cx="17128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Fakta</a:t>
            </a:r>
            <a:endParaRPr lang="en-ID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pPr algn="ctr"/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Data</a:t>
            </a:r>
          </a:p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Pengukuran</a:t>
            </a:r>
            <a:endParaRPr lang="en-ID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metode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412124" y="3225294"/>
            <a:ext cx="1674255" cy="282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923504" y="2426335"/>
            <a:ext cx="0" cy="4728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929944" y="2891307"/>
            <a:ext cx="1268570" cy="78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2292440" y="2956974"/>
            <a:ext cx="1944712" cy="9238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ight Arrow 43"/>
          <p:cNvSpPr/>
          <p:nvPr/>
        </p:nvSpPr>
        <p:spPr>
          <a:xfrm rot="10800000">
            <a:off x="2717430" y="3675789"/>
            <a:ext cx="1532586" cy="618237"/>
          </a:xfrm>
          <a:prstGeom prst="rightArrow">
            <a:avLst/>
          </a:prstGeom>
          <a:gradFill flip="none" rotWithShape="1">
            <a:gsLst>
              <a:gs pos="0">
                <a:srgbClr val="660066">
                  <a:tint val="66000"/>
                  <a:satMod val="160000"/>
                </a:srgbClr>
              </a:gs>
              <a:gs pos="50000">
                <a:srgbClr val="660066">
                  <a:tint val="44500"/>
                  <a:satMod val="160000"/>
                </a:srgbClr>
              </a:gs>
              <a:gs pos="100000">
                <a:srgbClr val="660066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44"/>
          <p:cNvSpPr/>
          <p:nvPr/>
        </p:nvSpPr>
        <p:spPr>
          <a:xfrm>
            <a:off x="402468" y="4402667"/>
            <a:ext cx="3322746" cy="1194806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50000"/>
                  <a:tint val="66000"/>
                  <a:satMod val="160000"/>
                </a:schemeClr>
              </a:gs>
              <a:gs pos="50000">
                <a:schemeClr val="accent3">
                  <a:lumMod val="50000"/>
                  <a:tint val="44500"/>
                  <a:satMod val="160000"/>
                </a:schemeClr>
              </a:gs>
              <a:gs pos="100000">
                <a:schemeClr val="accent3">
                  <a:lumMod val="50000"/>
                  <a:tint val="23500"/>
                  <a:satMod val="160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482960" y="4460033"/>
            <a:ext cx="31939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 panose="020B0604020202020204"/>
              <a:buChar char="•"/>
            </a:pPr>
            <a:r>
              <a:rPr lang="en-ID" sz="16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Berkaitan</a:t>
            </a:r>
            <a:r>
              <a:rPr lang="en-ID" sz="16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16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sz="16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16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fungsi</a:t>
            </a:r>
            <a:r>
              <a:rPr lang="en-ID" sz="16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mental</a:t>
            </a:r>
          </a:p>
          <a:p>
            <a:pPr marL="285750" indent="-285750">
              <a:buFont typeface="Arial" pitchFamily="34" charset="0" panose="020B0604020202020204"/>
              <a:buChar char="•"/>
            </a:pPr>
            <a:r>
              <a:rPr lang="en-ID" sz="16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Bersinggungan</a:t>
            </a:r>
            <a:r>
              <a:rPr lang="en-ID" sz="16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16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sz="16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16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potensi</a:t>
            </a:r>
            <a:r>
              <a:rPr lang="en-ID" sz="16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16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sz="16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16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kompetensi</a:t>
            </a:r>
            <a:endParaRPr lang="en-ID" sz="16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pPr marL="285750" indent="-285750">
              <a:buFont typeface="Arial" pitchFamily="34" charset="0" panose="020B0604020202020204"/>
              <a:buChar char="•"/>
            </a:pPr>
            <a:r>
              <a:rPr lang="en-ID" sz="16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Bisa</a:t>
            </a:r>
            <a:r>
              <a:rPr lang="en-ID" sz="16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16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diproduksi</a:t>
            </a:r>
            <a:r>
              <a:rPr lang="en-ID" sz="16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16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oleh</a:t>
            </a:r>
            <a:r>
              <a:rPr lang="en-ID" sz="16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16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endParaRPr lang="en-US" sz="16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072169" y="6015122"/>
            <a:ext cx="1877093" cy="470617"/>
          </a:xfrm>
          <a:prstGeom prst="rect">
            <a:avLst/>
          </a:prstGeom>
          <a:gradFill flip="none" rotWithShape="1">
            <a:gsLst>
              <a:gs pos="0">
                <a:srgbClr val="22EECC">
                  <a:tint val="66000"/>
                  <a:satMod val="160000"/>
                </a:srgbClr>
              </a:gs>
              <a:gs pos="50000">
                <a:srgbClr val="22EECC">
                  <a:tint val="44500"/>
                  <a:satMod val="160000"/>
                </a:srgbClr>
              </a:gs>
              <a:gs pos="100000">
                <a:srgbClr val="22EECC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1242810" y="6015122"/>
            <a:ext cx="16227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Scientist</a:t>
            </a:r>
            <a:endParaRPr lang="en-US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 flipH="1">
            <a:off x="1964036" y="5641960"/>
            <a:ext cx="12879" cy="3938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8107247" y="2807253"/>
            <a:ext cx="1" cy="2160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>
            <a:off x="7070495" y="2995772"/>
            <a:ext cx="1036752" cy="210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ight Arrow 61"/>
          <p:cNvSpPr/>
          <p:nvPr/>
        </p:nvSpPr>
        <p:spPr>
          <a:xfrm>
            <a:off x="6854774" y="3579958"/>
            <a:ext cx="1558349" cy="67751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7070495" y="3099220"/>
            <a:ext cx="2189415" cy="4807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val 64"/>
          <p:cNvSpPr/>
          <p:nvPr/>
        </p:nvSpPr>
        <p:spPr>
          <a:xfrm>
            <a:off x="9672246" y="3225294"/>
            <a:ext cx="1527166" cy="1590971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9794236" y="3201523"/>
            <a:ext cx="12406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Art</a:t>
            </a:r>
          </a:p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Fenomena</a:t>
            </a:r>
            <a:endParaRPr lang="en-ID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Mengalami</a:t>
            </a:r>
            <a:endParaRPr lang="en-ID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pPr algn="ctr"/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Ada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unsur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rasaempati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 flipV="1">
            <a:off x="9710671" y="3773510"/>
            <a:ext cx="1207389" cy="53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ounded Rectangle 69"/>
          <p:cNvSpPr/>
          <p:nvPr/>
        </p:nvSpPr>
        <p:spPr>
          <a:xfrm>
            <a:off x="7546214" y="4825255"/>
            <a:ext cx="3427391" cy="1000013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7572774" y="4807875"/>
            <a:ext cx="3206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 panose="020B0604020202020204"/>
              <a:buChar char="•"/>
            </a:pP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Berkaitan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jiwa</a:t>
            </a:r>
            <a:endParaRPr lang="en-ID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pPr marL="285750" indent="-285750">
              <a:buFont typeface="Arial" pitchFamily="34" charset="0" panose="020B0604020202020204"/>
              <a:buChar char="•"/>
            </a:pP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Bersinggungan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nilai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harkat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martabat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72" name="Down Arrow 71"/>
          <p:cNvSpPr/>
          <p:nvPr/>
        </p:nvSpPr>
        <p:spPr>
          <a:xfrm>
            <a:off x="8976571" y="5825268"/>
            <a:ext cx="309093" cy="219836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72"/>
          <p:cNvSpPr/>
          <p:nvPr/>
        </p:nvSpPr>
        <p:spPr>
          <a:xfrm>
            <a:off x="7648302" y="6068938"/>
            <a:ext cx="3269758" cy="416802"/>
          </a:xfrm>
          <a:prstGeom prst="roundRect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>
                <a:solidFill>
                  <a:schemeClr val="tx1"/>
                </a:solidFill>
                <a:latin typeface="Times New Roman" pitchFamily="18" charset="0" panose="02020603050405020304"/>
                <a:cs typeface="Times New Roman" pitchFamily="18" charset="0" panose="02020603050405020304"/>
              </a:rPr>
              <a:t>Practitioners</a:t>
            </a:r>
            <a:endParaRPr lang="en-US" dirty="0">
              <a:solidFill>
                <a:schemeClr val="tx1"/>
              </a:solidFill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UpDiag">
          <a:fgClr>
            <a:schemeClr val="accent1"/>
          </a:fgClr>
          <a:bgClr>
            <a:schemeClr val="bg1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641797" y="524170"/>
            <a:ext cx="10058400" cy="5391096"/>
          </a:xfrm>
        </p:spPr>
        <p:txBody>
          <a:bodyPr/>
          <a:lstStyle/>
          <a:p>
            <a:pPr marL="0" indent="0">
              <a:buNone/>
            </a:pP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	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Psikologi</a:t>
            </a:r>
            <a:endParaRPr lang="en-ID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pPr marL="0" indent="0">
              <a:buNone/>
            </a:pP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(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Giorgi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2000,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Berezow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2012</a:t>
            </a:r>
            <a:r>
              <a:rPr lang="en-US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)</a:t>
            </a:r>
          </a:p>
          <a:p>
            <a:pPr marL="0" indent="0">
              <a:buNone/>
            </a:pPr>
            <a:endParaRPr lang="en-ID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pPr marL="0" indent="0">
              <a:buNone/>
            </a:pPr>
            <a:endParaRPr lang="en-ID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pPr marL="0" indent="0">
              <a:buNone/>
            </a:pPr>
            <a:endParaRPr lang="en-ID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56822" y="2320128"/>
            <a:ext cx="2524260" cy="1532585"/>
          </a:xfrm>
          <a:prstGeom prst="roundRect">
            <a:avLst/>
          </a:prstGeom>
          <a:gradFill flip="none" rotWithShape="1">
            <a:gsLst>
              <a:gs pos="0">
                <a:schemeClr val="accent5">
                  <a:tint val="66000"/>
                  <a:satMod val="160000"/>
                </a:schemeClr>
              </a:gs>
              <a:gs pos="50000">
                <a:schemeClr val="accent5">
                  <a:tint val="44500"/>
                  <a:satMod val="160000"/>
                </a:schemeClr>
              </a:gs>
              <a:gs pos="100000">
                <a:schemeClr val="accent5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6323526" y="781749"/>
            <a:ext cx="4250027" cy="85000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800" dirty="0" err="1">
                <a:solidFill>
                  <a:schemeClr val="tx1"/>
                </a:solidFill>
                <a:latin typeface="Times New Roman" pitchFamily="18" charset="0" panose="02020603050405020304"/>
                <a:cs typeface="Times New Roman" pitchFamily="18" charset="0" panose="02020603050405020304"/>
              </a:rPr>
              <a:t>Bersifat</a:t>
            </a:r>
            <a:r>
              <a:rPr lang="en-ID" sz="2800" dirty="0">
                <a:solidFill>
                  <a:schemeClr val="tx1"/>
                </a:solidFill>
                <a:latin typeface="Times New Roman" pitchFamily="18" charset="0" panose="02020603050405020304"/>
                <a:cs typeface="Times New Roman" pitchFamily="18" charset="0" panose="02020603050405020304"/>
              </a:rPr>
              <a:t> latent</a:t>
            </a:r>
            <a:endParaRPr lang="en-US" sz="2800" dirty="0">
              <a:solidFill>
                <a:schemeClr val="tx1"/>
              </a:solidFill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323526" y="1870334"/>
            <a:ext cx="4250027" cy="105606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323525" y="3951881"/>
            <a:ext cx="4250028" cy="794951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6323525" y="4911173"/>
            <a:ext cx="4250028" cy="82073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000" dirty="0" err="1">
                <a:solidFill>
                  <a:schemeClr val="tx1"/>
                </a:solidFill>
                <a:latin typeface="Times New Roman" pitchFamily="18" charset="0" panose="02020603050405020304"/>
                <a:cs typeface="Times New Roman" pitchFamily="18" charset="0" panose="02020603050405020304"/>
              </a:rPr>
              <a:t>Dapat</a:t>
            </a:r>
            <a:r>
              <a:rPr lang="en-ID" sz="2000" dirty="0">
                <a:solidFill>
                  <a:schemeClr val="tx1"/>
                </a:solidFill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Times New Roman" pitchFamily="18" charset="0" panose="02020603050405020304"/>
                <a:cs typeface="Times New Roman" pitchFamily="18" charset="0" panose="02020603050405020304"/>
              </a:rPr>
              <a:t>memberikan</a:t>
            </a:r>
            <a:r>
              <a:rPr lang="en-ID" sz="2000" dirty="0">
                <a:solidFill>
                  <a:schemeClr val="tx1"/>
                </a:solidFill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Times New Roman" pitchFamily="18" charset="0" panose="02020603050405020304"/>
                <a:cs typeface="Times New Roman" pitchFamily="18" charset="0" panose="02020603050405020304"/>
              </a:rPr>
              <a:t>pemahaman</a:t>
            </a:r>
            <a:endParaRPr lang="en-US" sz="2000" dirty="0">
              <a:solidFill>
                <a:schemeClr val="tx1"/>
              </a:solidFill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323525" y="3025569"/>
            <a:ext cx="4250029" cy="8271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42305" y="2393922"/>
            <a:ext cx="18674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8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Psychology as Science and Art</a:t>
            </a:r>
            <a:endParaRPr lang="en-US" sz="28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181082" y="2926401"/>
            <a:ext cx="142955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00232" y="1952767"/>
            <a:ext cx="34966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Tidak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semata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mata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dijelaskan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angka</a:t>
            </a:r>
            <a:endParaRPr lang="en-US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61437" y="3269546"/>
            <a:ext cx="38733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Tidak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selalu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dapat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dikontrol</a:t>
            </a:r>
            <a:endParaRPr lang="en-US" sz="20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700232" y="4017054"/>
            <a:ext cx="36028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Sulit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untuk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mendapatkan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hasil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sama</a:t>
            </a:r>
            <a:r>
              <a:rPr lang="en-ID" sz="20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0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persis</a:t>
            </a:r>
            <a:endParaRPr lang="en-US" sz="20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610637" y="1206752"/>
            <a:ext cx="15969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610637" y="1206752"/>
            <a:ext cx="0" cy="41147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610637" y="2320128"/>
            <a:ext cx="15969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4610637" y="3419173"/>
            <a:ext cx="1596980" cy="199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4610637" y="4349356"/>
            <a:ext cx="1596980" cy="216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610637" y="5310718"/>
            <a:ext cx="1586244" cy="108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chemeClr val="accent1"/>
          </a:fgClr>
          <a:bgClr>
            <a:schemeClr val="bg1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di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Depan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&amp;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Teknologi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5" name="Content Placeholder 4"/>
          <p:cNvSpPr>
            <a:spLocks noGrp="1" noEditPoint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Perkembangan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ilmiah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teknologi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mengubah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banyak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hal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kehidupan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juga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menyajikan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masalah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masalah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tidak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terduga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sebelumnya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:</a:t>
            </a:r>
          </a:p>
          <a:p>
            <a:pPr marL="0" indent="0">
              <a:buNone/>
            </a:pPr>
            <a:b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</a:b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1. </a:t>
            </a:r>
            <a:r>
              <a:rPr lang="en-ID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Ambivalensi</a:t>
            </a: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kemajuan</a:t>
            </a: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ilmiah</a:t>
            </a:r>
            <a:endParaRPr lang="en-ID" b="1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Kemajuan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dicapai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berkat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teknologi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bersifat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ambivalen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banyak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akibat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positif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tetapi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  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banyak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juga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dampak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negatifnya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pPr marL="0" indent="0">
              <a:buNone/>
            </a:pP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2. </a:t>
            </a:r>
            <a:r>
              <a:rPr lang="en-ID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Masalah</a:t>
            </a: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Bebas</a:t>
            </a: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Nilai</a:t>
            </a:r>
            <a:endParaRPr lang="en-ID" b="1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Pada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saat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saat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tertentu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perkembangannya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teknologi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bertemu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moral,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tidak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asing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terhadap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nilai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arti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itu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tidak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bebas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nilai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,</a:t>
            </a:r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adalah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otonom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mengembangkan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metode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prosedurnya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bisa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diterima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tanpa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keberatan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apapun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teknologi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bergumul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pertanyaan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“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bagaimana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”.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Tetapi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disamping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itu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masih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ada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pertanyaan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sangat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penting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yaitu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“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untuk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apa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”. (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Bertens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2015)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rgbClr val="008080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di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Depan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&amp;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Teknologi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Perkembangan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ilmiah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teknologi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mengubah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banyak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hal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dalam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kehidupan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juga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menyajikan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masalah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masalah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tidak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terduga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sebelumnya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: </a:t>
            </a:r>
          </a:p>
          <a:p>
            <a:pPr marL="0" indent="0">
              <a:buNone/>
            </a:pP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3. </a:t>
            </a:r>
            <a:r>
              <a:rPr lang="en-ID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Teknologi</a:t>
            </a: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Bebas</a:t>
            </a: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Nilai</a:t>
            </a: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(?)</a:t>
            </a:r>
          </a:p>
          <a:p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Ada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kesan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proses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perkembangan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teknologi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seolah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olah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kebal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terhadap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tuntutan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Jawabannya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: TIDAK.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harus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membatasi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diri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 :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batas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boleh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tidak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boleh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dilakukan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teknologi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harus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ditentukan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berdasarkan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moral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pPr marL="0" indent="0">
              <a:buNone/>
            </a:pP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4. </a:t>
            </a:r>
            <a:r>
              <a:rPr lang="en-ID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Tanda</a:t>
            </a: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tanda</a:t>
            </a: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Menimbulkan</a:t>
            </a: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b="1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Harapan</a:t>
            </a:r>
            <a:r>
              <a:rPr lang="en-ID" b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Pemikiran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biasanya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hanya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menyusul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perkembangan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ilmiah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teknologis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Namun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ada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harapan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membesarkan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hati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Yaitu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munculnya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komisi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komisi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etika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Tidak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pernah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bisa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diterima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kemajuan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ilmiah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diperoleh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dengan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memperkosa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martabat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. </a:t>
            </a:r>
          </a:p>
          <a:p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Contoh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 : </a:t>
            </a:r>
            <a:r>
              <a:rPr lang="en-ID" i="1" dirty="0">
                <a:latin typeface="Times New Roman" pitchFamily="18" charset="0" panose="02020603050405020304"/>
                <a:cs typeface="Times New Roman" pitchFamily="18" charset="0" panose="02020603050405020304"/>
              </a:rPr>
              <a:t>human gnome research 			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(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Bertens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2015)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endParaRPr lang="en-ID" i="1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trellis">
          <a:fgClr>
            <a:schemeClr val="accent1"/>
          </a:fgClr>
          <a:bgClr>
            <a:schemeClr val="bg1"/>
          </a:bgClr>
        </a:patt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ln>
            <a:solidFill>
              <a:srgbClr val="FF6600"/>
            </a:solidFill>
          </a:ln>
        </p:spPr>
        <p:txBody>
          <a:bodyPr/>
          <a:lstStyle/>
          <a:p>
            <a:pPr algn="ctr"/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Sebagai</a:t>
            </a:r>
            <a:r>
              <a:rPr lang="en-ID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Subjek</a:t>
            </a:r>
            <a:endParaRPr lang="en-US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1066800" y="2103120"/>
            <a:ext cx="10549944" cy="3931920"/>
          </a:xfrm>
        </p:spPr>
        <p:txBody>
          <a:bodyPr>
            <a:normAutofit/>
          </a:bodyPr>
          <a:lstStyle/>
          <a:p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1.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adalah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sekaligus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objek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dan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subjek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: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bahwa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adalah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makhluk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berpikir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dan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bertindak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sekaligus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(thinking as well as acting beings) </a:t>
            </a:r>
          </a:p>
          <a:p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2.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termotivasi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untuk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mencari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jawaban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terhadap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pertanyaan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–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pertanyaan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penting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menyangkut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makna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hidupnya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3.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Manusia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memiliki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kebebasan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tanggung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jawab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pada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derajat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yang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sama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.</a:t>
            </a:r>
          </a:p>
          <a:p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4.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kebebasan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essensial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adalah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kebebasan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untuk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“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mengada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”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kebebasan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untuk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berpikir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membuat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rencana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,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memiliki</a:t>
            </a:r>
            <a:r>
              <a:rPr lang="en-ID" sz="2400" dirty="0"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en-ID" sz="2400" dirty="0" err="1">
                <a:latin typeface="Times New Roman" pitchFamily="18" charset="0" panose="02020603050405020304"/>
                <a:cs typeface="Times New Roman" pitchFamily="18" charset="0" panose="02020603050405020304"/>
              </a:rPr>
              <a:t>harapan</a:t>
            </a:r>
            <a:endParaRPr lang="en-US" sz="2400" dirty="0"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396</TotalTime>
  <Words>1999</Words>
  <Application>Microsoft Office PowerPoint</Application>
  <PresentationFormat>Widescreen</PresentationFormat>
  <Paragraphs>219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Century Gothic</vt:lpstr>
      <vt:lpstr>Garamond</vt:lpstr>
      <vt:lpstr>Times New Roman</vt:lpstr>
      <vt:lpstr>Wingdings</vt:lpstr>
      <vt:lpstr>Savon</vt:lpstr>
      <vt:lpstr>ETIKA DALAM PENERAPAN PSIKOLOGI</vt:lpstr>
      <vt:lpstr>PowerPoint Presentation</vt:lpstr>
      <vt:lpstr>Pembelajaran Psikologi</vt:lpstr>
      <vt:lpstr>PowerPoint Presentation</vt:lpstr>
      <vt:lpstr>PowerPoint Presentation</vt:lpstr>
      <vt:lpstr>PowerPoint Presentation</vt:lpstr>
      <vt:lpstr>Etika di Depan Ilmu &amp; Teknologi </vt:lpstr>
      <vt:lpstr>Etika di Depan Ilmu &amp; Teknologi </vt:lpstr>
      <vt:lpstr>Manusia Sebagai Subjek</vt:lpstr>
      <vt:lpstr>Penjelasan Tentang Manusia</vt:lpstr>
      <vt:lpstr>Penelitian di Bidang Psikologi : Manusia sebagai subjek / partisipan penelitian</vt:lpstr>
      <vt:lpstr>Efek dari ilmuan psikologi / psikolog dalam meneliti </vt:lpstr>
      <vt:lpstr>Pertemuan antar manusia</vt:lpstr>
      <vt:lpstr>PowerPoint Presentation</vt:lpstr>
      <vt:lpstr>PowerPoint Presentation</vt:lpstr>
      <vt:lpstr>PowerPoint Presentation</vt:lpstr>
      <vt:lpstr>PowerPoint Presentation</vt:lpstr>
      <vt:lpstr>Beda profesi – pekerjaan ( Doloksariibu, 2010)</vt:lpstr>
      <vt:lpstr>Perbedaan Profesi dan Pekerjaan</vt:lpstr>
      <vt:lpstr>Masyarakat Profesi</vt:lpstr>
      <vt:lpstr>Officium nobile</vt:lpstr>
      <vt:lpstr>Ada 2 (dua) prinsip umum dalam etika psikologi yang wajib dijalankan oleh suatu profesi, yaitu </vt:lpstr>
      <vt:lpstr>Etika sebagai Landasan Pendekatan Dan Penerapan Psikologi (Dua, 2016)</vt:lpstr>
      <vt:lpstr>Etika sebagai Landasan Pendekatan Dan Penerapan Psikologi (Dua, 2016)</vt:lpstr>
      <vt:lpstr>Etika Profesi</vt:lpstr>
      <vt:lpstr>General Principles</vt:lpstr>
      <vt:lpstr>Etika Dalam Penerapan Psikologi </vt:lpstr>
      <vt:lpstr>PowerPoint Presentation</vt:lpstr>
      <vt:lpstr>Kasus Lapangan 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DALAM PENERAPAN PSIKOLOGI</dc:title>
  <dc:creator>HP</dc:creator>
  <cp:lastModifiedBy>user</cp:lastModifiedBy>
  <cp:revision>53</cp:revision>
  <dcterms:created xsi:type="dcterms:W3CDTF">2019-12-19T07:33:58Z</dcterms:created>
  <dcterms:modified xsi:type="dcterms:W3CDTF">2020-10-19T13:15:32Z</dcterms:modified>
</cp:coreProperties>
</file>